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58" r:id="rId6"/>
    <p:sldId id="259" r:id="rId7"/>
    <p:sldId id="260" r:id="rId8"/>
    <p:sldId id="261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D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DF1A5-A828-4524-AF0E-9BB5E12760CD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730DD-7F29-4060-BD04-342BCB61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Examination\Desktop\KG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6157"/>
            <a:ext cx="8763000" cy="51478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King George&amp;#39;s Medical University">
            <a:extLst>
              <a:ext uri="{FF2B5EF4-FFF2-40B4-BE49-F238E27FC236}">
                <a16:creationId xmlns:a16="http://schemas.microsoft.com/office/drawing/2014/main" xmlns="" id="{A3CBD62D-994D-472D-A900-1C7421ACA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143000" cy="107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066799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ICU- Introduction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410200"/>
            <a:ext cx="64008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Dr. G P Singh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Professor &amp; Head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Department of Anaesthesiology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King George’s Medical University, Lucknow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KGMU\Downloads\flow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3657600" cy="5562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419600" y="1856513"/>
            <a:ext cx="3406775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5400" b="1" dirty="0" smtClean="0">
              <a:solidFill>
                <a:srgbClr val="00B0F0"/>
              </a:solidFill>
              <a:latin typeface="Monotype Corsiva" pitchFamily="66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5400" b="1" dirty="0" smtClean="0">
                <a:solidFill>
                  <a:srgbClr val="00B0F0"/>
                </a:solidFill>
                <a:latin typeface="Monotype Corsiva" pitchFamily="66" charset="0"/>
              </a:rPr>
              <a:t>Thank You</a:t>
            </a:r>
            <a:endParaRPr lang="en-US" sz="5400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GMU\Downloads\WhatsApp Image 2023-09-23 at 03.52.48 (1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86800" cy="647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ICU-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ICU Care for people who have life threatening conditions, such as a serious injury or illness where they receive around-the-clock monitoring and life support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ICU-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differs from other hospital wards</a:t>
            </a:r>
          </a:p>
          <a:p>
            <a:pPr>
              <a:buNone/>
            </a:pPr>
            <a:r>
              <a:rPr lang="en-US" dirty="0" smtClean="0"/>
              <a:t>ICU provides 24-hour care from a highly trained team of specialists</a:t>
            </a:r>
          </a:p>
          <a:p>
            <a:pPr>
              <a:buNone/>
            </a:pPr>
            <a:r>
              <a:rPr lang="en-US" dirty="0" smtClean="0"/>
              <a:t>In ICU beds are few, but lots of equipment to monitor and care for critically ill patients</a:t>
            </a:r>
          </a:p>
          <a:p>
            <a:pPr>
              <a:buNone/>
            </a:pPr>
            <a:r>
              <a:rPr lang="en-US" dirty="0" smtClean="0"/>
              <a:t>Very few visitors are allowed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person is admitted in ICU if he/she is in critical condition, need constant observation, monitoring &amp; specialized care</a:t>
            </a:r>
          </a:p>
          <a:p>
            <a:pPr marL="514350" indent="-514350">
              <a:buAutoNum type="arabicPeriod"/>
            </a:pPr>
            <a:r>
              <a:rPr lang="en-US" dirty="0" smtClean="0"/>
              <a:t>After major surgery</a:t>
            </a:r>
          </a:p>
          <a:p>
            <a:pPr marL="514350" indent="-514350">
              <a:buAutoNum type="arabicPeriod"/>
            </a:pPr>
            <a:r>
              <a:rPr lang="en-US" dirty="0" smtClean="0"/>
              <a:t>Following an accident or trauma, severe burn</a:t>
            </a:r>
          </a:p>
          <a:p>
            <a:pPr marL="514350" indent="-514350">
              <a:buAutoNum type="arabicPeriod"/>
            </a:pPr>
            <a:r>
              <a:rPr lang="en-US" dirty="0" smtClean="0"/>
              <a:t>Chronic or terminal illness heart attack, kidney failure, stroke</a:t>
            </a:r>
          </a:p>
          <a:p>
            <a:pPr marL="514350" indent="-514350">
              <a:buAutoNum type="arabicPeriod"/>
            </a:pPr>
            <a:r>
              <a:rPr lang="en-US" dirty="0" smtClean="0"/>
              <a:t>Serious infection pneumonia, sepsis</a:t>
            </a:r>
          </a:p>
          <a:p>
            <a:pPr marL="514350" indent="-514350">
              <a:buAutoNum type="arabicPeriod"/>
            </a:pPr>
            <a:r>
              <a:rPr lang="en-US" dirty="0" smtClean="0"/>
              <a:t>NICU for neonates or premature babies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ICU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Physicians</a:t>
            </a:r>
          </a:p>
          <a:p>
            <a:r>
              <a:rPr lang="en-US" dirty="0" err="1" smtClean="0"/>
              <a:t>Intensivist</a:t>
            </a:r>
            <a:endParaRPr lang="en-US" dirty="0" smtClean="0"/>
          </a:p>
          <a:p>
            <a:r>
              <a:rPr lang="en-US" dirty="0" smtClean="0"/>
              <a:t>Nursing ( one nurse per patient as ICCM norms )</a:t>
            </a:r>
          </a:p>
          <a:p>
            <a:r>
              <a:rPr lang="en-US" dirty="0" smtClean="0"/>
              <a:t>Technicians</a:t>
            </a:r>
          </a:p>
          <a:p>
            <a:r>
              <a:rPr lang="en-US" dirty="0" smtClean="0"/>
              <a:t>Physiotherapists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More staff to patient ratio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INFRASTRUCTURE/ Equipments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Multipara</a:t>
            </a:r>
            <a:r>
              <a:rPr lang="en-US" dirty="0" smtClean="0"/>
              <a:t> monitors - continuous monitoring &amp; recording of vitals</a:t>
            </a:r>
          </a:p>
          <a:p>
            <a:r>
              <a:rPr lang="en-US" dirty="0" smtClean="0"/>
              <a:t>Mechanical Ventilators ( assist respiration/ventilation through ET/TT )</a:t>
            </a:r>
          </a:p>
          <a:p>
            <a:r>
              <a:rPr lang="en-US" dirty="0" smtClean="0"/>
              <a:t>Difficult airway cart ( VL, FFB, emergency surgical airway access kit )</a:t>
            </a:r>
          </a:p>
          <a:p>
            <a:r>
              <a:rPr lang="en-US" dirty="0" smtClean="0"/>
              <a:t>Defibrillator for CPR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Dialysis machine  (</a:t>
            </a:r>
            <a:r>
              <a:rPr lang="en-US" dirty="0" err="1" smtClean="0"/>
              <a:t>haemodialysis</a:t>
            </a:r>
            <a:r>
              <a:rPr lang="en-US" dirty="0" smtClean="0"/>
              <a:t>,  </a:t>
            </a:r>
            <a:r>
              <a:rPr lang="en-US" dirty="0" err="1" smtClean="0"/>
              <a:t>haemofiltration</a:t>
            </a:r>
            <a:r>
              <a:rPr lang="en-US" dirty="0" smtClean="0"/>
              <a:t> and CRRT )</a:t>
            </a:r>
          </a:p>
          <a:p>
            <a:r>
              <a:rPr lang="en-US" dirty="0" smtClean="0"/>
              <a:t>Imaging devices like USG &amp; portable X-Ray</a:t>
            </a:r>
          </a:p>
          <a:p>
            <a:r>
              <a:rPr lang="en-US" dirty="0" smtClean="0"/>
              <a:t>ABG machine</a:t>
            </a:r>
          </a:p>
          <a:p>
            <a:r>
              <a:rPr lang="en-US" dirty="0" err="1" smtClean="0"/>
              <a:t>Thromboelastography</a:t>
            </a:r>
            <a:r>
              <a:rPr lang="en-US" dirty="0" smtClean="0"/>
              <a:t> ( TEG machine 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INFRASTRUCTURE/ Equipments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Discharge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Hemodynamically</a:t>
            </a:r>
            <a:r>
              <a:rPr lang="en-US" dirty="0" smtClean="0"/>
              <a:t> stable with no/minimal </a:t>
            </a:r>
            <a:r>
              <a:rPr lang="en-US" dirty="0" err="1" smtClean="0"/>
              <a:t>vasopressure</a:t>
            </a:r>
            <a:endParaRPr lang="en-US" dirty="0" smtClean="0"/>
          </a:p>
          <a:p>
            <a:r>
              <a:rPr lang="en-US" dirty="0" smtClean="0"/>
              <a:t>Mechanical ventilation not required</a:t>
            </a:r>
          </a:p>
          <a:p>
            <a:r>
              <a:rPr lang="en-US" dirty="0" smtClean="0"/>
              <a:t>Oxygen requirement &lt; 60% maintain Spo2 &gt; 90%</a:t>
            </a:r>
          </a:p>
          <a:p>
            <a:r>
              <a:rPr lang="en-US" dirty="0" smtClean="0"/>
              <a:t>Minimum </a:t>
            </a:r>
            <a:r>
              <a:rPr lang="en-US" dirty="0" err="1" smtClean="0"/>
              <a:t>tracheostomy</a:t>
            </a:r>
            <a:r>
              <a:rPr lang="en-US" dirty="0" smtClean="0"/>
              <a:t> care</a:t>
            </a:r>
          </a:p>
          <a:p>
            <a:r>
              <a:rPr lang="en-US" dirty="0" smtClean="0"/>
              <a:t>Maintain airway reflexes</a:t>
            </a:r>
          </a:p>
          <a:p>
            <a:r>
              <a:rPr lang="en-US" dirty="0" smtClean="0"/>
              <a:t>Maintain physiology, further monitoring or ICU care not required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268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ICU- Introduction</vt:lpstr>
      <vt:lpstr>Slide 2</vt:lpstr>
      <vt:lpstr>ICU- Introduction</vt:lpstr>
      <vt:lpstr>ICU- Introduction</vt:lpstr>
      <vt:lpstr>Admission policy</vt:lpstr>
      <vt:lpstr>ICU Team</vt:lpstr>
      <vt:lpstr>INFRASTRUCTURE/ Equipments</vt:lpstr>
      <vt:lpstr>INFRASTRUCTURE/ Equipments</vt:lpstr>
      <vt:lpstr>Discharge criteria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ICU</dc:title>
  <dc:creator>KGMU</dc:creator>
  <cp:lastModifiedBy>Administrator</cp:lastModifiedBy>
  <cp:revision>32</cp:revision>
  <dcterms:created xsi:type="dcterms:W3CDTF">2023-10-10T16:24:43Z</dcterms:created>
  <dcterms:modified xsi:type="dcterms:W3CDTF">2023-10-12T04:17:46Z</dcterms:modified>
</cp:coreProperties>
</file>